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0" r:id="rId3"/>
    <p:sldId id="261" r:id="rId4"/>
    <p:sldId id="262" r:id="rId5"/>
    <p:sldId id="265" r:id="rId6"/>
    <p:sldId id="269" r:id="rId7"/>
    <p:sldId id="28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08733-ED27-408C-9F5F-B002976052A9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33D1B-0D08-4043-807A-49B1B8F64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33D1B-0D08-4043-807A-49B1B8F64E8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02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225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72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19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7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32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05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05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22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79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CA06-8563-452C-BA87-F2A748135B9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F1EDB-0759-4202-8ACF-AC5CA6BCA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52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B348451-06A3-4751-8600-006DB310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993" y="2205697"/>
            <a:ext cx="10515600" cy="360368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Информационно-разъяснительная работа и психологическое сопровождение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социально-психологического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тестирования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62766E-08F8-4044-B55D-F9E472535D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475" y="4536374"/>
            <a:ext cx="2217036" cy="22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B244CF-60D5-4AF1-9CD2-BA0B91A0B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37" y="476397"/>
            <a:ext cx="11017304" cy="56886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Тестирование предназначено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для выявления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скрытой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и явной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рискогенности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социально-психологических условий, формирующих психологическую </a:t>
            </a:r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готовность к </a:t>
            </a:r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зависимому поведению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у лиц подросткового и юношеского возраста.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486C41-FA04-4FC8-80E9-1458CBB64D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09802"/>
            <a:ext cx="2648197" cy="264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5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2FFC9EA-1EDD-4E73-B93B-13AAC59FF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1" y="366157"/>
            <a:ext cx="11625943" cy="57774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СПТ рекомендуется использовать в качестве диагностического компонента воспитательной деятельности образовательной организации. Данные, полученные с помощью методики, позволяют оказывать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и их законным представителям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своевременную адресную психолого-педагогическую помощь.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результатов методики для обучающихся с показателями повышенной вероятности вовлечения в зависимое поведение рекомендуется разрабатывать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или групповые профилактические программы.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D04C16-4376-489F-8EE5-FED12F5C01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104" y="5427023"/>
            <a:ext cx="1430977" cy="143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0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81011-20C0-4107-825C-F7DB1BD7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009"/>
            <a:ext cx="10515600" cy="14056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Ограничения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использования </a:t>
            </a:r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результатов СПТ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3B9D24-1169-49EE-AD3D-537650356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17" y="1690690"/>
            <a:ext cx="11342204" cy="4484480"/>
          </a:xfrm>
        </p:spPr>
        <p:txBody>
          <a:bodyPr>
            <a:noAutofit/>
          </a:bodyPr>
          <a:lstStyle/>
          <a:p>
            <a:pPr fontAlgn="base"/>
            <a:r>
              <a:rPr lang="ru-RU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Результаты 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СПТ полностью </a:t>
            </a:r>
            <a:r>
              <a:rPr lang="ru-RU" sz="36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конфидициальны</a:t>
            </a:r>
            <a:r>
              <a:rPr lang="ru-RU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и </a:t>
            </a:r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находятся </a:t>
            </a:r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в </a:t>
            </a:r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закрытом доступе.</a:t>
            </a:r>
            <a:endParaRPr lang="ru-RU" sz="3600" dirty="0">
              <a:solidFill>
                <a:schemeClr val="bg2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 fontAlgn="base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К интерпретации его результатов </a:t>
            </a:r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допускаются специалисты, 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имеющие высшее психологическое образование и прошедшие обучение по применению </a:t>
            </a:r>
            <a:r>
              <a:rPr lang="ru-RU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СПТ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259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0BA43-EFE1-409A-A2BC-5E913E02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193"/>
            <a:ext cx="11353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 Black" panose="020B0A04020102020204" pitchFamily="34" charset="0"/>
              </a:rPr>
              <a:t>Акценты информационной компании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5BB14B-F84E-442A-8EF0-B975158B5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124" y="819974"/>
            <a:ext cx="10866268" cy="5889584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buNone/>
            </a:pP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элемент, позволяющий реализовывать </a:t>
            </a:r>
            <a:r>
              <a:rPr lang="ru-RU" sz="3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заказ по воспитанию детей.</a:t>
            </a:r>
          </a:p>
          <a:p>
            <a:pPr marL="0" lvl="0" indent="0" fontAlgn="base">
              <a:buNone/>
            </a:pP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показателей процесса воспитания является развитие психологической устойчивости, которая позволяет обучающемуся делать ответственный, самостоятельный выбор в жизни. </a:t>
            </a:r>
            <a:endParaRPr lang="ru-RU" sz="3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диагностический инструментарий,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позволяющий определить социально-психологический климат в образовательной организации, влияющий на социальную адаптацию и социализацию обучающихся. </a:t>
            </a:r>
            <a:endParaRPr lang="ru-RU" sz="3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составляться и корректироваться план воспитательной работы класса, группы, образовательной организации, муниципальной и региональной систем образования.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D649B-F749-47C0-8EE8-627E091ECF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559" y="72162"/>
            <a:ext cx="753462" cy="75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B140B45-219D-4133-B707-9D5828F3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1" y="18256"/>
            <a:ext cx="10643587" cy="114472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Процедура тестирования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88AF7D-C2C3-4B27-8081-EF87F8C39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1" y="985421"/>
            <a:ext cx="11372295" cy="571722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тестирования в каждой аудитории присутствует член Комиссии, допускается присутствие в аудитории в качестве наблюдателей родителей (законных представителей) обучающихся, участвующих в тестировании. </a:t>
            </a:r>
          </a:p>
          <a:p>
            <a:pPr lvl="0"/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началом проведения тестирования члены Комиссии проводят инструктаж обучающихся. В целях получения достоверных сведений во время инструктажа внимание обучающихся акцентируется на следующем:</a:t>
            </a:r>
          </a:p>
          <a:p>
            <a:pPr marL="0" lvl="0" indent="0">
              <a:buNone/>
            </a:pP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конфиденциальности социально-психологического тестирования;</a:t>
            </a:r>
          </a:p>
          <a:p>
            <a:pPr marL="0" lvl="0" indent="0">
              <a:buNone/>
            </a:pP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продолжительности тестирования;</a:t>
            </a:r>
          </a:p>
          <a:p>
            <a:pPr marL="0" lvl="0" indent="0">
              <a:buNone/>
            </a:pP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необходимости выбора всего одного варианта ответа с помощью галочки или подчеркивания напротив вопросов теста.</a:t>
            </a:r>
          </a:p>
          <a:p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началом проведения </a:t>
            </a:r>
            <a:r>
              <a:rPr lang="ru-RU" sz="3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 </a:t>
            </a:r>
            <a:r>
              <a:rPr lang="ru-RU" sz="3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 входящий в состав Комиссии, зачитывает инструкцию и предлагает перейти к тестированию.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1FACE7-E366-4BBE-8FEF-2081BC3E3A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34" y="0"/>
            <a:ext cx="985421" cy="98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71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179E86AB-6FAF-46A0-9BBA-08107ACAC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50" y="3754311"/>
            <a:ext cx="10492666" cy="3389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>
                <a:solidFill>
                  <a:srgbClr val="FF0000"/>
                </a:solidFill>
                <a:latin typeface="Arial Black" panose="020B0A04020102020204" pitchFamily="34" charset="0"/>
              </a:rPr>
              <a:t>Спасибо за внимание!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1421C3-AFB6-4353-BB13-22A558D1BF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1356" y="321264"/>
            <a:ext cx="3448921" cy="325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60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</TotalTime>
  <Words>305</Words>
  <Application>Microsoft Office PowerPoint</Application>
  <PresentationFormat>Широкоэкранный</PresentationFormat>
  <Paragraphs>20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Arial Unicode MS</vt:lpstr>
      <vt:lpstr>Calibri</vt:lpstr>
      <vt:lpstr>Calibri Light</vt:lpstr>
      <vt:lpstr>Times New Roman</vt:lpstr>
      <vt:lpstr>Office Theme</vt:lpstr>
      <vt:lpstr>Информационно-разъяснительная работа и психологическое сопровождение  социально-психологического тестирования  </vt:lpstr>
      <vt:lpstr>Презентация PowerPoint</vt:lpstr>
      <vt:lpstr>Презентация PowerPoint</vt:lpstr>
      <vt:lpstr> Ограничения использования результатов СПТ </vt:lpstr>
      <vt:lpstr>Акценты информационной компании </vt:lpstr>
      <vt:lpstr>Процедура тестирования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Психологическое сопровождение социально-психологического тестирования в 2019 году</dc:title>
  <dc:creator>Aleksandr</dc:creator>
  <cp:lastModifiedBy>Shkola04</cp:lastModifiedBy>
  <cp:revision>20</cp:revision>
  <dcterms:created xsi:type="dcterms:W3CDTF">2019-09-15T18:50:03Z</dcterms:created>
  <dcterms:modified xsi:type="dcterms:W3CDTF">2025-03-04T08:42:51Z</dcterms:modified>
</cp:coreProperties>
</file>